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601200" cy="12801600" type="A3"/>
  <p:notesSz cx="6858000" cy="9144000"/>
  <p:defaultTextStyle>
    <a:defPPr>
      <a:defRPr lang="zh-TW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2485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894" y="2208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4268C6-B666-43E6-A09E-6936E0D5EC3B}" type="datetimeFigureOut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22698-349C-401F-B1EF-8D1AB5AE652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22698-349C-401F-B1EF-8D1AB5AE6526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20090" y="3976795"/>
            <a:ext cx="8161020" cy="274404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472C-8CDE-487C-AA26-816E3CED1D81}" type="datetimeFigureOut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F5C64-C5B8-46FD-AC3B-798C0BA805F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472C-8CDE-487C-AA26-816E3CED1D81}" type="datetimeFigureOut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F5C64-C5B8-46FD-AC3B-798C0BA805F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60870" y="512659"/>
            <a:ext cx="2160270" cy="1092284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80060" y="512659"/>
            <a:ext cx="6320790" cy="1092284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472C-8CDE-487C-AA26-816E3CED1D81}" type="datetimeFigureOut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F5C64-C5B8-46FD-AC3B-798C0BA805F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472C-8CDE-487C-AA26-816E3CED1D81}" type="datetimeFigureOut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F5C64-C5B8-46FD-AC3B-798C0BA805F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8428" y="8226215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58428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472C-8CDE-487C-AA26-816E3CED1D81}" type="datetimeFigureOut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F5C64-C5B8-46FD-AC3B-798C0BA805F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472C-8CDE-487C-AA26-816E3CED1D81}" type="datetimeFigureOut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F5C64-C5B8-46FD-AC3B-798C0BA805F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80061" y="2865545"/>
            <a:ext cx="4242197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0061" y="4059768"/>
            <a:ext cx="4242197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877277" y="2865545"/>
            <a:ext cx="4243864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877277" y="4059768"/>
            <a:ext cx="4243864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472C-8CDE-487C-AA26-816E3CED1D81}" type="datetimeFigureOut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F5C64-C5B8-46FD-AC3B-798C0BA805F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472C-8CDE-487C-AA26-816E3CED1D81}" type="datetimeFigureOut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F5C64-C5B8-46FD-AC3B-798C0BA805F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472C-8CDE-487C-AA26-816E3CED1D81}" type="datetimeFigureOut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F5C64-C5B8-46FD-AC3B-798C0BA805F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0060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753802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80060" y="2678854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472C-8CDE-487C-AA26-816E3CED1D81}" type="datetimeFigureOut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F5C64-C5B8-46FD-AC3B-798C0BA805F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472C-8CDE-487C-AA26-816E3CED1D81}" type="datetimeFigureOut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F5C64-C5B8-46FD-AC3B-798C0BA805F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800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D472C-8CDE-487C-AA26-816E3CED1D81}" type="datetimeFigureOut">
              <a:rPr lang="zh-TW" altLang="en-US" smtClean="0"/>
              <a:pPr/>
              <a:t>2013/12/23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280410" y="11865189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8808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F5C64-C5B8-46FD-AC3B-798C0BA805F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矩形 151"/>
          <p:cNvSpPr/>
          <p:nvPr/>
        </p:nvSpPr>
        <p:spPr>
          <a:xfrm>
            <a:off x="5657856" y="614322"/>
            <a:ext cx="157163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>
                <a:solidFill>
                  <a:schemeClr val="tx1"/>
                </a:solidFill>
              </a:rPr>
              <a:t>如非所轄，移送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4086220" y="1614454"/>
            <a:ext cx="1285884" cy="571504"/>
          </a:xfrm>
          <a:prstGeom prst="ellipse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TW" altLang="en-US" sz="1400" dirty="0" smtClean="0">
                <a:solidFill>
                  <a:sysClr val="windowText" lastClr="000000"/>
                </a:solidFill>
              </a:rPr>
              <a:t>受理</a:t>
            </a:r>
            <a:endParaRPr lang="zh-TW" alt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9" name="流程圖: 替代處理程序 8"/>
          <p:cNvSpPr/>
          <p:nvPr/>
        </p:nvSpPr>
        <p:spPr>
          <a:xfrm>
            <a:off x="7300930" y="685760"/>
            <a:ext cx="2071702" cy="714379"/>
          </a:xfrm>
          <a:prstGeom prst="flowChartAlternateProcess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zh-TW" altLang="en-US" sz="1400" dirty="0" smtClean="0">
                <a:solidFill>
                  <a:schemeClr val="tx1"/>
                </a:solidFill>
              </a:rPr>
              <a:t>管轄之直</a:t>
            </a:r>
            <a:r>
              <a:rPr lang="zh-TW" altLang="en-US" sz="1400" dirty="0">
                <a:solidFill>
                  <a:schemeClr val="tx1"/>
                </a:solidFill>
              </a:rPr>
              <a:t>轄市、縣</a:t>
            </a:r>
            <a:r>
              <a:rPr lang="en-US" altLang="zh-TW" sz="1400" dirty="0">
                <a:solidFill>
                  <a:schemeClr val="tx1"/>
                </a:solidFill>
              </a:rPr>
              <a:t>(</a:t>
            </a:r>
            <a:r>
              <a:rPr lang="zh-TW" altLang="en-US" sz="1400" dirty="0">
                <a:solidFill>
                  <a:schemeClr val="tx1"/>
                </a:solidFill>
              </a:rPr>
              <a:t>市</a:t>
            </a:r>
            <a:r>
              <a:rPr lang="en-US" altLang="zh-TW" sz="1400" dirty="0">
                <a:solidFill>
                  <a:schemeClr val="tx1"/>
                </a:solidFill>
              </a:rPr>
              <a:t>)</a:t>
            </a:r>
            <a:r>
              <a:rPr lang="zh-TW" altLang="en-US" sz="1400" dirty="0">
                <a:solidFill>
                  <a:schemeClr val="tx1"/>
                </a:solidFill>
              </a:rPr>
              <a:t>政</a:t>
            </a:r>
            <a:r>
              <a:rPr lang="zh-TW" altLang="en-US" sz="1400" dirty="0" smtClean="0">
                <a:solidFill>
                  <a:schemeClr val="tx1"/>
                </a:solidFill>
              </a:rPr>
              <a:t>府</a:t>
            </a:r>
            <a:endParaRPr lang="en-US" altLang="zh-TW" sz="1400" dirty="0" smtClean="0">
              <a:solidFill>
                <a:schemeClr val="tx1"/>
              </a:solidFill>
            </a:endParaRPr>
          </a:p>
          <a:p>
            <a:r>
              <a:rPr lang="en-US" altLang="zh-TW" sz="1200" dirty="0" smtClean="0">
                <a:solidFill>
                  <a:schemeClr val="tx1"/>
                </a:solidFill>
              </a:rPr>
              <a:t>(</a:t>
            </a:r>
            <a:r>
              <a:rPr lang="zh-TW" altLang="en-US" sz="1200" dirty="0" smtClean="0">
                <a:solidFill>
                  <a:schemeClr val="tx1"/>
                </a:solidFill>
              </a:rPr>
              <a:t>有權受理申訴之主管機關</a:t>
            </a:r>
            <a:r>
              <a:rPr lang="en-US" altLang="zh-TW" sz="1200" dirty="0" smtClean="0">
                <a:solidFill>
                  <a:schemeClr val="tx1"/>
                </a:solidFill>
              </a:rPr>
              <a:t>)</a:t>
            </a:r>
            <a:endParaRPr lang="en-US" altLang="zh-TW" sz="1200" dirty="0">
              <a:solidFill>
                <a:schemeClr val="tx1"/>
              </a:solidFill>
            </a:endParaRPr>
          </a:p>
        </p:txBody>
      </p:sp>
      <p:sp>
        <p:nvSpPr>
          <p:cNvPr id="11" name="按鈕形 10"/>
          <p:cNvSpPr/>
          <p:nvPr/>
        </p:nvSpPr>
        <p:spPr>
          <a:xfrm>
            <a:off x="0" y="0"/>
            <a:ext cx="728634" cy="4043346"/>
          </a:xfrm>
          <a:prstGeom prst="bevel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性騷擾事件調解流程圖</a:t>
            </a:r>
            <a:endParaRPr lang="zh-TW" altLang="en-US" dirty="0"/>
          </a:p>
        </p:txBody>
      </p:sp>
      <p:sp>
        <p:nvSpPr>
          <p:cNvPr id="20" name="橢圓 19"/>
          <p:cNvSpPr/>
          <p:nvPr/>
        </p:nvSpPr>
        <p:spPr>
          <a:xfrm>
            <a:off x="3657592" y="11258584"/>
            <a:ext cx="2000264" cy="107157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TW" altLang="en-US" sz="1800" b="1" dirty="0" smtClean="0">
                <a:solidFill>
                  <a:schemeClr val="bg1"/>
                </a:solidFill>
              </a:rPr>
              <a:t>結案</a:t>
            </a:r>
            <a:endParaRPr lang="en-US" altLang="zh-TW" sz="1800" b="1" dirty="0" smtClean="0">
              <a:solidFill>
                <a:schemeClr val="bg1"/>
              </a:solidFill>
            </a:endParaRPr>
          </a:p>
        </p:txBody>
      </p:sp>
      <p:sp>
        <p:nvSpPr>
          <p:cNvPr id="62" name="向右箭號 61"/>
          <p:cNvSpPr/>
          <p:nvPr/>
        </p:nvSpPr>
        <p:spPr>
          <a:xfrm flipV="1">
            <a:off x="5765013" y="5543544"/>
            <a:ext cx="160736" cy="28575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zh-TW" altLang="en-US"/>
          </a:p>
        </p:txBody>
      </p:sp>
      <p:sp>
        <p:nvSpPr>
          <p:cNvPr id="15" name="流程圖: 替代處理程序 14"/>
          <p:cNvSpPr/>
          <p:nvPr/>
        </p:nvSpPr>
        <p:spPr>
          <a:xfrm>
            <a:off x="3729030" y="900074"/>
            <a:ext cx="1928826" cy="428628"/>
          </a:xfrm>
          <a:prstGeom prst="flowChartAlternateProcess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TW" altLang="en-US" sz="1400" dirty="0" smtClean="0">
                <a:solidFill>
                  <a:schemeClr val="tx1"/>
                </a:solidFill>
              </a:rPr>
              <a:t>直轄市、縣</a:t>
            </a:r>
            <a:r>
              <a:rPr lang="en-US" altLang="zh-TW" sz="1400" dirty="0" smtClean="0">
                <a:solidFill>
                  <a:schemeClr val="tx1"/>
                </a:solidFill>
              </a:rPr>
              <a:t>(</a:t>
            </a:r>
            <a:r>
              <a:rPr lang="zh-TW" altLang="en-US" sz="1400" dirty="0" smtClean="0">
                <a:solidFill>
                  <a:schemeClr val="tx1"/>
                </a:solidFill>
              </a:rPr>
              <a:t>市</a:t>
            </a:r>
            <a:r>
              <a:rPr lang="en-US" altLang="zh-TW" sz="1400" dirty="0" smtClean="0">
                <a:solidFill>
                  <a:schemeClr val="tx1"/>
                </a:solidFill>
              </a:rPr>
              <a:t>)</a:t>
            </a:r>
            <a:r>
              <a:rPr lang="zh-TW" altLang="en-US" sz="1400" dirty="0" smtClean="0">
                <a:solidFill>
                  <a:schemeClr val="tx1"/>
                </a:solidFill>
              </a:rPr>
              <a:t>政府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79" name="流程圖: 替代處理程序 78"/>
          <p:cNvSpPr/>
          <p:nvPr/>
        </p:nvSpPr>
        <p:spPr>
          <a:xfrm>
            <a:off x="4086220" y="185694"/>
            <a:ext cx="1285884" cy="428628"/>
          </a:xfrm>
          <a:prstGeom prst="flowChartAlternateProcess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zh-TW" altLang="en-US" sz="1600" b="1" dirty="0" smtClean="0">
                <a:solidFill>
                  <a:schemeClr val="tx1"/>
                </a:solidFill>
              </a:rPr>
              <a:t>申請人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3371840" y="2471710"/>
            <a:ext cx="2714644" cy="92869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>
                <a:solidFill>
                  <a:schemeClr val="tx1"/>
                </a:solidFill>
              </a:rPr>
              <a:t>即交由性騷擾防治委員會，委員會自直轄市、縣</a:t>
            </a:r>
            <a:r>
              <a:rPr lang="en-US" altLang="zh-TW" sz="1400" dirty="0" smtClean="0">
                <a:solidFill>
                  <a:schemeClr val="tx1"/>
                </a:solidFill>
              </a:rPr>
              <a:t>(</a:t>
            </a:r>
            <a:r>
              <a:rPr lang="zh-TW" altLang="en-US" sz="1400" dirty="0" smtClean="0">
                <a:solidFill>
                  <a:schemeClr val="tx1"/>
                </a:solidFill>
              </a:rPr>
              <a:t>市</a:t>
            </a:r>
            <a:r>
              <a:rPr lang="en-US" altLang="zh-TW" sz="1400" dirty="0" smtClean="0">
                <a:solidFill>
                  <a:schemeClr val="tx1"/>
                </a:solidFill>
              </a:rPr>
              <a:t>)</a:t>
            </a:r>
            <a:r>
              <a:rPr lang="zh-TW" altLang="en-US" sz="1400" dirty="0" smtClean="0">
                <a:solidFill>
                  <a:schemeClr val="tx1"/>
                </a:solidFill>
              </a:rPr>
              <a:t>政府受理</a:t>
            </a:r>
            <a:r>
              <a:rPr lang="en-US" altLang="zh-TW" sz="1400" dirty="0" smtClean="0">
                <a:solidFill>
                  <a:schemeClr val="tx1"/>
                </a:solidFill>
              </a:rPr>
              <a:t>10</a:t>
            </a:r>
            <a:r>
              <a:rPr lang="zh-TW" altLang="en-US" sz="1400" dirty="0" smtClean="0">
                <a:solidFill>
                  <a:schemeClr val="tx1"/>
                </a:solidFill>
              </a:rPr>
              <a:t>日內指派</a:t>
            </a:r>
            <a:r>
              <a:rPr lang="en-US" altLang="zh-TW" sz="1400" dirty="0" smtClean="0">
                <a:solidFill>
                  <a:schemeClr val="tx1"/>
                </a:solidFill>
              </a:rPr>
              <a:t>1</a:t>
            </a:r>
            <a:r>
              <a:rPr lang="zh-TW" altLang="en-US" sz="1400" dirty="0" smtClean="0">
                <a:solidFill>
                  <a:schemeClr val="tx1"/>
                </a:solidFill>
              </a:rPr>
              <a:t>人至</a:t>
            </a:r>
            <a:r>
              <a:rPr lang="en-US" altLang="zh-TW" sz="1400" dirty="0" smtClean="0">
                <a:solidFill>
                  <a:schemeClr val="tx1"/>
                </a:solidFill>
              </a:rPr>
              <a:t>3</a:t>
            </a:r>
            <a:r>
              <a:rPr lang="zh-TW" altLang="en-US" sz="1400" dirty="0" smtClean="0">
                <a:solidFill>
                  <a:schemeClr val="tx1"/>
                </a:solidFill>
              </a:rPr>
              <a:t>人擔任調解委員</a:t>
            </a:r>
            <a:endParaRPr lang="zh-TW" altLang="en-US" dirty="0"/>
          </a:p>
        </p:txBody>
      </p:sp>
      <p:sp>
        <p:nvSpPr>
          <p:cNvPr id="81" name="矩形 80"/>
          <p:cNvSpPr/>
          <p:nvPr/>
        </p:nvSpPr>
        <p:spPr>
          <a:xfrm>
            <a:off x="3371840" y="4972040"/>
            <a:ext cx="2714644" cy="14287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b="1" u="sng" dirty="0" smtClean="0">
                <a:solidFill>
                  <a:schemeClr val="tx1"/>
                </a:solidFill>
              </a:rPr>
              <a:t>進行調解</a:t>
            </a:r>
            <a:endParaRPr lang="en-US" altLang="zh-TW" sz="1400" b="1" u="sng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zh-TW" altLang="en-US" sz="1200" dirty="0" smtClean="0">
                <a:solidFill>
                  <a:schemeClr val="tx1"/>
                </a:solidFill>
              </a:rPr>
              <a:t>迴避：調解事項涉及本身或同居家 屬應迴避</a:t>
            </a:r>
            <a:endParaRPr lang="en-US" altLang="zh-TW" sz="12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zh-TW" altLang="en-US" sz="1200" dirty="0" smtClean="0">
                <a:solidFill>
                  <a:schemeClr val="tx1"/>
                </a:solidFill>
              </a:rPr>
              <a:t>調解時得為必要之調查或請有關機關協助</a:t>
            </a:r>
            <a:endParaRPr lang="en-US" altLang="zh-TW" sz="12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zh-TW" altLang="en-US" sz="1200" dirty="0" smtClean="0">
                <a:solidFill>
                  <a:schemeClr val="tx1"/>
                </a:solidFill>
              </a:rPr>
              <a:t>調解程序不公開；調解委員及經辦調解事務之人應保密</a:t>
            </a:r>
            <a:endParaRPr lang="zh-TW" altLang="en-US" sz="1200" dirty="0"/>
          </a:p>
        </p:txBody>
      </p:sp>
      <p:sp>
        <p:nvSpPr>
          <p:cNvPr id="82" name="矩形 81"/>
          <p:cNvSpPr/>
          <p:nvPr/>
        </p:nvSpPr>
        <p:spPr>
          <a:xfrm>
            <a:off x="3371840" y="3757594"/>
            <a:ext cx="2714644" cy="7858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b="1" dirty="0" smtClean="0"/>
              <a:t>決定調解期日</a:t>
            </a:r>
            <a:endParaRPr lang="en-US" altLang="zh-TW" sz="1400" b="1" dirty="0" smtClean="0"/>
          </a:p>
          <a:p>
            <a:pPr algn="ctr"/>
            <a:r>
              <a:rPr lang="en-US" altLang="zh-TW" sz="1200" dirty="0" smtClean="0"/>
              <a:t>(</a:t>
            </a:r>
            <a:r>
              <a:rPr lang="zh-TW" altLang="en-US" sz="1200" dirty="0" smtClean="0"/>
              <a:t>自調解委員指派日起，不得逾</a:t>
            </a:r>
            <a:r>
              <a:rPr lang="en-US" altLang="zh-TW" sz="1200" dirty="0" smtClean="0"/>
              <a:t>20</a:t>
            </a:r>
            <a:r>
              <a:rPr lang="zh-TW" altLang="en-US" sz="1200" dirty="0" smtClean="0"/>
              <a:t>日，但經當事人一方申請，得延長</a:t>
            </a:r>
            <a:r>
              <a:rPr lang="en-US" altLang="zh-TW" sz="1200" dirty="0" smtClean="0"/>
              <a:t>10</a:t>
            </a:r>
            <a:r>
              <a:rPr lang="zh-TW" altLang="en-US" sz="1200" dirty="0" smtClean="0"/>
              <a:t>日</a:t>
            </a:r>
            <a:r>
              <a:rPr lang="en-US" altLang="zh-TW" sz="1200" dirty="0" smtClean="0"/>
              <a:t>)</a:t>
            </a:r>
            <a:endParaRPr lang="zh-TW" altLang="en-US" sz="1200" dirty="0"/>
          </a:p>
        </p:txBody>
      </p:sp>
      <p:sp>
        <p:nvSpPr>
          <p:cNvPr id="83" name="流程圖: 決策 82"/>
          <p:cNvSpPr/>
          <p:nvPr/>
        </p:nvSpPr>
        <p:spPr>
          <a:xfrm>
            <a:off x="3871906" y="6757990"/>
            <a:ext cx="1571636" cy="500066"/>
          </a:xfrm>
          <a:prstGeom prst="flowChartDecisi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/>
              <a:t>結果</a:t>
            </a:r>
            <a:endParaRPr lang="zh-TW" altLang="en-US" sz="1400" dirty="0"/>
          </a:p>
        </p:txBody>
      </p:sp>
      <p:sp>
        <p:nvSpPr>
          <p:cNvPr id="84" name="矩形 83"/>
          <p:cNvSpPr/>
          <p:nvPr/>
        </p:nvSpPr>
        <p:spPr>
          <a:xfrm>
            <a:off x="2514584" y="8686816"/>
            <a:ext cx="1143008" cy="17145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/>
              <a:t>申請調解不成立證明書或法院移付調解者，陳報移付之法院，並檢還卷證</a:t>
            </a:r>
            <a:endParaRPr lang="zh-TW" altLang="en-US" sz="1400" dirty="0"/>
          </a:p>
        </p:txBody>
      </p:sp>
      <p:sp>
        <p:nvSpPr>
          <p:cNvPr id="85" name="矩形 84"/>
          <p:cNvSpPr/>
          <p:nvPr/>
        </p:nvSpPr>
        <p:spPr>
          <a:xfrm>
            <a:off x="2514584" y="7615246"/>
            <a:ext cx="1143008" cy="5000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/>
              <a:t>不成立</a:t>
            </a:r>
            <a:endParaRPr lang="zh-TW" altLang="en-US" sz="1400" dirty="0"/>
          </a:p>
        </p:txBody>
      </p:sp>
      <p:sp>
        <p:nvSpPr>
          <p:cNvPr id="86" name="矩形 85"/>
          <p:cNvSpPr/>
          <p:nvPr/>
        </p:nvSpPr>
        <p:spPr>
          <a:xfrm>
            <a:off x="5657856" y="7543808"/>
            <a:ext cx="1214446" cy="4286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/>
              <a:t>成立</a:t>
            </a:r>
            <a:endParaRPr lang="zh-TW" altLang="en-US" sz="1400" dirty="0"/>
          </a:p>
        </p:txBody>
      </p:sp>
      <p:sp>
        <p:nvSpPr>
          <p:cNvPr id="87" name="矩形 86"/>
          <p:cNvSpPr/>
          <p:nvPr/>
        </p:nvSpPr>
        <p:spPr>
          <a:xfrm>
            <a:off x="5300666" y="9615510"/>
            <a:ext cx="1857388" cy="10001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/>
              <a:t>法院核定後，主管機關將核定之調解書送達當事人，或將未核定理由轉知當事人</a:t>
            </a:r>
            <a:endParaRPr lang="zh-TW" altLang="en-US" sz="1400" dirty="0"/>
          </a:p>
        </p:txBody>
      </p:sp>
      <p:sp>
        <p:nvSpPr>
          <p:cNvPr id="88" name="矩形 87"/>
          <p:cNvSpPr/>
          <p:nvPr/>
        </p:nvSpPr>
        <p:spPr>
          <a:xfrm>
            <a:off x="5300666" y="8401064"/>
            <a:ext cx="1857388" cy="7858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/>
              <a:t>10</a:t>
            </a:r>
            <a:r>
              <a:rPr lang="zh-TW" altLang="en-US" sz="1400" dirty="0" smtClean="0"/>
              <a:t>日內將調解書及卷證送請移付或管轄法院審核</a:t>
            </a:r>
            <a:endParaRPr lang="zh-TW" altLang="en-US" sz="1400" dirty="0"/>
          </a:p>
        </p:txBody>
      </p:sp>
      <p:sp>
        <p:nvSpPr>
          <p:cNvPr id="89" name="矩形 88"/>
          <p:cNvSpPr/>
          <p:nvPr/>
        </p:nvSpPr>
        <p:spPr>
          <a:xfrm>
            <a:off x="8515376" y="7900998"/>
            <a:ext cx="914440" cy="18573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400" dirty="0" smtClean="0">
                <a:solidFill>
                  <a:schemeClr val="tx1"/>
                </a:solidFill>
              </a:rPr>
              <a:t>法院核定後有無效或得撤銷之原因，得提起宣告調解無效或撤銷調解之訴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92" name="橢圓 91"/>
          <p:cNvSpPr/>
          <p:nvPr/>
        </p:nvSpPr>
        <p:spPr>
          <a:xfrm>
            <a:off x="514320" y="5114916"/>
            <a:ext cx="1143008" cy="142876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800" dirty="0" smtClean="0"/>
              <a:t>撤銷</a:t>
            </a:r>
            <a:endParaRPr lang="zh-TW" altLang="en-US" sz="1800" dirty="0"/>
          </a:p>
        </p:txBody>
      </p:sp>
      <p:sp>
        <p:nvSpPr>
          <p:cNvPr id="96" name="波浪 95"/>
          <p:cNvSpPr/>
          <p:nvPr/>
        </p:nvSpPr>
        <p:spPr>
          <a:xfrm>
            <a:off x="7158054" y="4186222"/>
            <a:ext cx="1857388" cy="2143140"/>
          </a:xfrm>
          <a:prstGeom prst="wav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4" name="矩形 93"/>
          <p:cNvSpPr/>
          <p:nvPr/>
        </p:nvSpPr>
        <p:spPr>
          <a:xfrm>
            <a:off x="8372500" y="4972040"/>
            <a:ext cx="47147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1600" dirty="0" smtClean="0"/>
              <a:t>調</a:t>
            </a:r>
            <a:endParaRPr lang="en-US" altLang="zh-TW" sz="1600" dirty="0" smtClean="0"/>
          </a:p>
          <a:p>
            <a:pPr algn="ctr"/>
            <a:r>
              <a:rPr lang="zh-TW" altLang="en-US" sz="1600" dirty="0" smtClean="0"/>
              <a:t>解進度</a:t>
            </a:r>
            <a:endParaRPr lang="zh-TW" altLang="en-US" sz="1600" dirty="0"/>
          </a:p>
        </p:txBody>
      </p:sp>
      <p:sp>
        <p:nvSpPr>
          <p:cNvPr id="95" name="矩形 94"/>
          <p:cNvSpPr/>
          <p:nvPr/>
        </p:nvSpPr>
        <p:spPr>
          <a:xfrm>
            <a:off x="7229492" y="4471974"/>
            <a:ext cx="542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1800" dirty="0" smtClean="0"/>
              <a:t>列</a:t>
            </a:r>
            <a:endParaRPr lang="en-US" altLang="zh-TW" sz="1800" dirty="0" smtClean="0"/>
          </a:p>
          <a:p>
            <a:pPr algn="ctr"/>
            <a:r>
              <a:rPr lang="zh-TW" altLang="en-US" sz="1800" dirty="0" smtClean="0"/>
              <a:t>案</a:t>
            </a:r>
            <a:endParaRPr lang="en-US" altLang="zh-TW" sz="1800" dirty="0" smtClean="0"/>
          </a:p>
          <a:p>
            <a:pPr algn="ctr"/>
            <a:r>
              <a:rPr lang="zh-TW" altLang="en-US" sz="1800" dirty="0" smtClean="0"/>
              <a:t>管</a:t>
            </a:r>
            <a:endParaRPr lang="en-US" altLang="zh-TW" sz="1800" dirty="0" smtClean="0"/>
          </a:p>
          <a:p>
            <a:pPr algn="ctr"/>
            <a:r>
              <a:rPr lang="zh-TW" altLang="en-US" sz="1800" dirty="0" smtClean="0"/>
              <a:t>制</a:t>
            </a:r>
            <a:endParaRPr lang="en-US" altLang="zh-TW" sz="1800" dirty="0" smtClean="0"/>
          </a:p>
        </p:txBody>
      </p:sp>
      <p:cxnSp>
        <p:nvCxnSpPr>
          <p:cNvPr id="98" name="弧形接點 97"/>
          <p:cNvCxnSpPr>
            <a:stCxn id="79" idx="1"/>
            <a:endCxn id="92" idx="0"/>
          </p:cNvCxnSpPr>
          <p:nvPr/>
        </p:nvCxnSpPr>
        <p:spPr>
          <a:xfrm rot="10800000" flipV="1">
            <a:off x="1085824" y="400008"/>
            <a:ext cx="3000396" cy="471490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弧形接點 97"/>
          <p:cNvCxnSpPr>
            <a:stCxn id="15" idx="3"/>
          </p:cNvCxnSpPr>
          <p:nvPr/>
        </p:nvCxnSpPr>
        <p:spPr>
          <a:xfrm>
            <a:off x="5657856" y="1114388"/>
            <a:ext cx="2286016" cy="3214710"/>
          </a:xfrm>
          <a:prstGeom prst="curvedConnector2">
            <a:avLst/>
          </a:prstGeom>
          <a:ln w="12700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弧形接點 118"/>
          <p:cNvCxnSpPr>
            <a:stCxn id="92" idx="4"/>
            <a:endCxn id="20" idx="2"/>
          </p:cNvCxnSpPr>
          <p:nvPr/>
        </p:nvCxnSpPr>
        <p:spPr>
          <a:xfrm rot="16200000" flipH="1">
            <a:off x="-253638" y="7883138"/>
            <a:ext cx="5250693" cy="2571768"/>
          </a:xfrm>
          <a:prstGeom prst="curved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圖案 132"/>
          <p:cNvCxnSpPr>
            <a:stCxn id="20" idx="6"/>
          </p:cNvCxnSpPr>
          <p:nvPr/>
        </p:nvCxnSpPr>
        <p:spPr>
          <a:xfrm flipV="1">
            <a:off x="5657856" y="6400800"/>
            <a:ext cx="2786082" cy="5393569"/>
          </a:xfrm>
          <a:prstGeom prst="curvedConnector2">
            <a:avLst/>
          </a:prstGeom>
          <a:ln w="12700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4" name="向下箭號 133"/>
          <p:cNvSpPr/>
          <p:nvPr/>
        </p:nvSpPr>
        <p:spPr>
          <a:xfrm>
            <a:off x="4657724" y="685760"/>
            <a:ext cx="214314" cy="214314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5" name="向下箭號 134"/>
          <p:cNvSpPr/>
          <p:nvPr/>
        </p:nvSpPr>
        <p:spPr>
          <a:xfrm>
            <a:off x="4657724" y="4614850"/>
            <a:ext cx="214314" cy="28575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6" name="向下箭號 135"/>
          <p:cNvSpPr/>
          <p:nvPr/>
        </p:nvSpPr>
        <p:spPr>
          <a:xfrm>
            <a:off x="4586286" y="6472238"/>
            <a:ext cx="214314" cy="28575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8" name="向下箭號 137"/>
          <p:cNvSpPr/>
          <p:nvPr/>
        </p:nvSpPr>
        <p:spPr>
          <a:xfrm>
            <a:off x="4657724" y="3471842"/>
            <a:ext cx="214314" cy="214314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9" name="向下箭號 138"/>
          <p:cNvSpPr/>
          <p:nvPr/>
        </p:nvSpPr>
        <p:spPr>
          <a:xfrm>
            <a:off x="4586286" y="2257396"/>
            <a:ext cx="214314" cy="142876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0" name="向下箭號 139"/>
          <p:cNvSpPr/>
          <p:nvPr/>
        </p:nvSpPr>
        <p:spPr>
          <a:xfrm>
            <a:off x="4657724" y="1400140"/>
            <a:ext cx="214314" cy="214314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1" name="向下箭號 140"/>
          <p:cNvSpPr/>
          <p:nvPr/>
        </p:nvSpPr>
        <p:spPr>
          <a:xfrm>
            <a:off x="6157922" y="9258320"/>
            <a:ext cx="214314" cy="28575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2" name="向下箭號 141"/>
          <p:cNvSpPr/>
          <p:nvPr/>
        </p:nvSpPr>
        <p:spPr>
          <a:xfrm>
            <a:off x="6157922" y="8043874"/>
            <a:ext cx="214314" cy="28575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3" name="向下箭號 142"/>
          <p:cNvSpPr/>
          <p:nvPr/>
        </p:nvSpPr>
        <p:spPr>
          <a:xfrm>
            <a:off x="2943212" y="8186750"/>
            <a:ext cx="285752" cy="42862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4" name="向下箭號 143"/>
          <p:cNvSpPr/>
          <p:nvPr/>
        </p:nvSpPr>
        <p:spPr>
          <a:xfrm rot="1954861">
            <a:off x="5568230" y="10699378"/>
            <a:ext cx="250690" cy="801690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5" name="向下箭號 144"/>
          <p:cNvSpPr/>
          <p:nvPr/>
        </p:nvSpPr>
        <p:spPr>
          <a:xfrm rot="19491805">
            <a:off x="3290655" y="10385378"/>
            <a:ext cx="278192" cy="1187055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6" name="向下箭號 145"/>
          <p:cNvSpPr/>
          <p:nvPr/>
        </p:nvSpPr>
        <p:spPr>
          <a:xfrm rot="3409202" flipH="1">
            <a:off x="3637051" y="7049005"/>
            <a:ext cx="183958" cy="632415"/>
          </a:xfrm>
          <a:prstGeom prst="downArrow">
            <a:avLst>
              <a:gd name="adj1" fmla="val 50000"/>
              <a:gd name="adj2" fmla="val 47161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7" name="向下箭號 146"/>
          <p:cNvSpPr/>
          <p:nvPr/>
        </p:nvSpPr>
        <p:spPr>
          <a:xfrm rot="17733556" flipH="1">
            <a:off x="5499834" y="7044808"/>
            <a:ext cx="202824" cy="569372"/>
          </a:xfrm>
          <a:prstGeom prst="downArrow">
            <a:avLst>
              <a:gd name="adj1" fmla="val 50000"/>
              <a:gd name="adj2" fmla="val 47161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49" name="直線單箭頭接點 148"/>
          <p:cNvCxnSpPr>
            <a:stCxn id="88" idx="3"/>
            <a:endCxn id="89" idx="1"/>
          </p:cNvCxnSpPr>
          <p:nvPr/>
        </p:nvCxnSpPr>
        <p:spPr>
          <a:xfrm>
            <a:off x="7158054" y="8793973"/>
            <a:ext cx="1357322" cy="35719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直線單箭頭接點 153"/>
          <p:cNvCxnSpPr>
            <a:stCxn id="15" idx="3"/>
            <a:endCxn id="9" idx="1"/>
          </p:cNvCxnSpPr>
          <p:nvPr/>
        </p:nvCxnSpPr>
        <p:spPr>
          <a:xfrm flipV="1">
            <a:off x="5657856" y="1042950"/>
            <a:ext cx="1643074" cy="7143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346</Words>
  <Application>Microsoft Office PowerPoint</Application>
  <PresentationFormat>A3 紙張 (297x420 公釐)</PresentationFormat>
  <Paragraphs>30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性騷擾事件申訴流程圖</dc:title>
  <dc:creator>All User</dc:creator>
  <cp:lastModifiedBy>All User</cp:lastModifiedBy>
  <cp:revision>35</cp:revision>
  <dcterms:created xsi:type="dcterms:W3CDTF">2013-12-20T06:48:31Z</dcterms:created>
  <dcterms:modified xsi:type="dcterms:W3CDTF">2013-12-23T01:42:32Z</dcterms:modified>
</cp:coreProperties>
</file>